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68" r:id="rId4"/>
    <p:sldId id="271" r:id="rId5"/>
    <p:sldId id="272" r:id="rId6"/>
  </p:sldIdLst>
  <p:sldSz cx="25201563" cy="35999738"/>
  <p:notesSz cx="24730075" cy="35183763"/>
  <p:defaultTextStyle>
    <a:defPPr>
      <a:defRPr lang="en-US"/>
    </a:defPPr>
    <a:lvl1pPr marL="0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47854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95708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243558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991412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739266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487119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234970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982824" algn="l" defTabSz="349570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06" autoAdjust="0"/>
  </p:normalViewPr>
  <p:slideViewPr>
    <p:cSldViewPr>
      <p:cViewPr>
        <p:scale>
          <a:sx n="25" d="100"/>
          <a:sy n="25" d="100"/>
        </p:scale>
        <p:origin x="1410" y="18"/>
      </p:cViewPr>
      <p:guideLst>
        <p:guide orient="horz" pos="11339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5201563" cy="359997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80008" y="366168"/>
            <a:ext cx="24841542" cy="35129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70221" y="16799878"/>
            <a:ext cx="17641094" cy="8399939"/>
          </a:xfrm>
        </p:spPr>
        <p:txBody>
          <a:bodyPr/>
          <a:lstStyle>
            <a:lvl1pPr marL="0" indent="0" algn="ctr">
              <a:buNone/>
              <a:defRPr sz="9900">
                <a:solidFill>
                  <a:schemeClr val="tx2"/>
                </a:solidFill>
              </a:defRPr>
            </a:lvl1pPr>
            <a:lvl2pPr marL="1748607" indent="0" algn="ctr">
              <a:buNone/>
            </a:lvl2pPr>
            <a:lvl3pPr marL="3497214" indent="0" algn="ctr">
              <a:buNone/>
            </a:lvl3pPr>
            <a:lvl4pPr marL="5245821" indent="0" algn="ctr">
              <a:buNone/>
            </a:lvl4pPr>
            <a:lvl5pPr marL="6994428" indent="0" algn="ctr">
              <a:buNone/>
            </a:lvl5pPr>
            <a:lvl6pPr marL="8743036" indent="0" algn="ctr">
              <a:buNone/>
            </a:lvl6pPr>
            <a:lvl7pPr marL="10491643" indent="0" algn="ctr">
              <a:buNone/>
            </a:lvl7pPr>
            <a:lvl8pPr marL="12240250" indent="0" algn="ctr">
              <a:buNone/>
            </a:lvl8pPr>
            <a:lvl9pPr marL="1398885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444" y="7607837"/>
            <a:ext cx="24864046" cy="801752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3444" y="7331810"/>
            <a:ext cx="24864046" cy="63296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3444" y="15625340"/>
            <a:ext cx="24864046" cy="58021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60078" y="7905089"/>
            <a:ext cx="22681407" cy="771661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1133" y="1441677"/>
            <a:ext cx="5544344" cy="3071644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156" y="1441672"/>
            <a:ext cx="15330951" cy="3071644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20156" y="7599945"/>
            <a:ext cx="21421329" cy="23999825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5201563" cy="359997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80008" y="366168"/>
            <a:ext cx="24841542" cy="35129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50" y="4999966"/>
            <a:ext cx="21421329" cy="7149948"/>
          </a:xfrm>
        </p:spPr>
        <p:txBody>
          <a:bodyPr anchor="b" anchorCtr="0"/>
          <a:lstStyle>
            <a:lvl1pPr algn="l">
              <a:buNone/>
              <a:defRPr sz="153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50" y="13374905"/>
            <a:ext cx="21421329" cy="7024946"/>
          </a:xfrm>
        </p:spPr>
        <p:txBody>
          <a:bodyPr anchor="t" anchorCtr="0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5137" y="32399764"/>
            <a:ext cx="11025684" cy="23999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91306" y="12476707"/>
            <a:ext cx="24841936" cy="47999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90573" y="12291121"/>
            <a:ext cx="24842669" cy="23999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8258" y="12959906"/>
            <a:ext cx="24844985" cy="2399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225" y="32591763"/>
            <a:ext cx="1260078" cy="2399983"/>
          </a:xfrm>
        </p:spPr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20156" y="7599945"/>
            <a:ext cx="10332641" cy="23999825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3598343" y="7599945"/>
            <a:ext cx="10332641" cy="23999825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6" y="1433323"/>
            <a:ext cx="21421329" cy="599995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56" y="7599945"/>
            <a:ext cx="10290638" cy="3999971"/>
          </a:xfrm>
          <a:noFill/>
          <a:ln w="12700" cap="sq" cmpd="sng" algn="ctr">
            <a:noFill/>
            <a:prstDash val="solid"/>
          </a:ln>
        </p:spPr>
        <p:txBody>
          <a:bodyPr lIns="349721" anchor="b" anchorCtr="0">
            <a:noAutofit/>
          </a:bodyPr>
          <a:lstStyle>
            <a:lvl1pPr marL="0" indent="0">
              <a:buNone/>
              <a:defRPr sz="9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847" y="7599945"/>
            <a:ext cx="10290638" cy="3999971"/>
          </a:xfrm>
          <a:noFill/>
          <a:ln w="12700" cap="sq" cmpd="sng" algn="ctr">
            <a:noFill/>
            <a:prstDash val="solid"/>
          </a:ln>
        </p:spPr>
        <p:txBody>
          <a:bodyPr lIns="349721" anchor="b" anchorCtr="0">
            <a:noAutofit/>
          </a:bodyPr>
          <a:lstStyle>
            <a:lvl1pPr marL="0" indent="0">
              <a:buNone/>
              <a:defRPr sz="9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600" b="1"/>
            </a:lvl2pPr>
            <a:lvl3pPr>
              <a:buNone/>
              <a:defRPr sz="6900" b="1"/>
            </a:lvl3pPr>
            <a:lvl4pPr>
              <a:buNone/>
              <a:defRPr sz="6100" b="1"/>
            </a:lvl4pPr>
            <a:lvl5pPr>
              <a:buNone/>
              <a:defRPr sz="6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520156" y="11799914"/>
            <a:ext cx="10290638" cy="20399852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13650847" y="11799914"/>
            <a:ext cx="10290638" cy="20399852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201563" cy="3599973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76411" y="366165"/>
            <a:ext cx="24841542" cy="351357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6" y="1433323"/>
            <a:ext cx="21421329" cy="5999956"/>
          </a:xfrm>
        </p:spPr>
        <p:txBody>
          <a:bodyPr anchor="b" anchorCtr="0"/>
          <a:lstStyle>
            <a:lvl1pPr algn="l">
              <a:buNone/>
              <a:defRPr sz="153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520156" y="8399939"/>
            <a:ext cx="5250326" cy="23599828"/>
          </a:xfrm>
        </p:spPr>
        <p:txBody>
          <a:bodyPr/>
          <a:lstStyle>
            <a:lvl1pPr marL="0" indent="0">
              <a:buNone/>
              <a:defRPr sz="6900"/>
            </a:lvl1pPr>
            <a:lvl2pPr>
              <a:buNone/>
              <a:defRPr sz="4600"/>
            </a:lvl2pPr>
            <a:lvl3pPr>
              <a:buNone/>
              <a:defRPr sz="3800"/>
            </a:lvl3pPr>
            <a:lvl4pPr>
              <a:buNone/>
              <a:defRPr sz="3400"/>
            </a:lvl4pPr>
            <a:lvl5pPr>
              <a:buNone/>
              <a:defRPr sz="3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8190508" y="8399939"/>
            <a:ext cx="15750977" cy="23599828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7" y="25724485"/>
            <a:ext cx="20161250" cy="2741649"/>
          </a:xfrm>
        </p:spPr>
        <p:txBody>
          <a:bodyPr anchor="ctr">
            <a:noAutofit/>
          </a:bodyPr>
          <a:lstStyle>
            <a:lvl1pPr algn="l">
              <a:buNone/>
              <a:defRPr sz="10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157" y="28586800"/>
            <a:ext cx="20161250" cy="3599974"/>
          </a:xfrm>
        </p:spPr>
        <p:txBody>
          <a:bodyPr/>
          <a:lstStyle>
            <a:lvl1pPr marL="0" indent="0">
              <a:buFontTx/>
              <a:buNone/>
              <a:defRPr sz="6100"/>
            </a:lvl1pPr>
            <a:lvl2pPr>
              <a:defRPr sz="46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20156" y="32399764"/>
            <a:ext cx="10710664" cy="23999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225" y="32591763"/>
            <a:ext cx="1260078" cy="2399983"/>
          </a:xfrm>
        </p:spPr>
        <p:txBody>
          <a:bodyPr/>
          <a:lstStyle/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88259" y="24585411"/>
            <a:ext cx="24823540" cy="47999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88814" y="24411762"/>
            <a:ext cx="24822986" cy="23999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88820" y="25056114"/>
            <a:ext cx="24822980" cy="25620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264" y="350000"/>
            <a:ext cx="24809850" cy="240498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2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5201563" cy="359997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1" tIns="174861" rIns="349721" bIns="17486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76411" y="366165"/>
            <a:ext cx="24841542" cy="351357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721" tIns="174861" rIns="349721" bIns="17486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20156" y="1441659"/>
            <a:ext cx="21421329" cy="5999956"/>
          </a:xfrm>
          <a:prstGeom prst="rect">
            <a:avLst/>
          </a:prstGeom>
        </p:spPr>
        <p:txBody>
          <a:bodyPr lIns="349721" tIns="174861" rIns="349721" bIns="349721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520156" y="7599945"/>
            <a:ext cx="21421329" cy="23999825"/>
          </a:xfrm>
          <a:prstGeom prst="rect">
            <a:avLst/>
          </a:prstGeom>
        </p:spPr>
        <p:txBody>
          <a:bodyPr lIns="349721" tIns="174861" rIns="349721" bIns="17486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011055" y="32499763"/>
            <a:ext cx="6825423" cy="2499982"/>
          </a:xfrm>
          <a:prstGeom prst="rect">
            <a:avLst/>
          </a:prstGeom>
        </p:spPr>
        <p:txBody>
          <a:bodyPr lIns="349721" tIns="174861" rIns="349721" bIns="174861" anchor="ctr" anchorCtr="0"/>
          <a:lstStyle>
            <a:lvl1pPr algn="r" eaLnBrk="1" latinLnBrk="0" hangingPunct="1">
              <a:defRPr kumimoji="0" sz="5400">
                <a:solidFill>
                  <a:schemeClr val="tx2"/>
                </a:solidFill>
              </a:defRPr>
            </a:lvl1pPr>
          </a:lstStyle>
          <a:p>
            <a:fld id="{3D8A6B04-2938-4077-A9A7-F937441034F5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0156" y="32399764"/>
            <a:ext cx="10920677" cy="2399983"/>
          </a:xfrm>
          <a:prstGeom prst="rect">
            <a:avLst/>
          </a:prstGeom>
        </p:spPr>
        <p:txBody>
          <a:bodyPr lIns="349721" tIns="174861" rIns="349721" bIns="174861" anchor="ctr" anchorCtr="0"/>
          <a:lstStyle>
            <a:lvl1pPr eaLnBrk="1" latinLnBrk="0" hangingPunct="1">
              <a:defRPr kumimoji="0" sz="5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03225" y="32599763"/>
            <a:ext cx="1260078" cy="239998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5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4B8E09-42EE-46B8-97F0-A89A618C4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15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49164" indent="-1049164" algn="l" rtl="0" eaLnBrk="1" latinLnBrk="0" hangingPunct="1">
        <a:spcBef>
          <a:spcPts val="2218"/>
        </a:spcBef>
        <a:buClr>
          <a:schemeClr val="accent1"/>
        </a:buClr>
        <a:buSzPct val="85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098329" indent="-874304" algn="l" rtl="0" eaLnBrk="1" latinLnBrk="0" hangingPunct="1">
        <a:spcBef>
          <a:spcPts val="1415"/>
        </a:spcBef>
        <a:buClr>
          <a:schemeClr val="accent2"/>
        </a:buClr>
        <a:buSzPct val="85000"/>
        <a:buFont typeface="Wingdings 2"/>
        <a:buChar char="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3147493" indent="-874304" algn="l" rtl="0" eaLnBrk="1" latinLnBrk="0" hangingPunct="1">
        <a:spcBef>
          <a:spcPts val="141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4196657" indent="-874304" algn="l" rtl="0" eaLnBrk="1" latinLnBrk="0" hangingPunct="1">
        <a:spcBef>
          <a:spcPts val="1415"/>
        </a:spcBef>
        <a:buClr>
          <a:schemeClr val="accent3"/>
        </a:buClr>
        <a:buSzPct val="80000"/>
        <a:buFont typeface="Wingdings 2"/>
        <a:buChar char="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5245821" indent="-874304" algn="l" rtl="0" eaLnBrk="1" latinLnBrk="0" hangingPunct="1">
        <a:spcBef>
          <a:spcPts val="1415"/>
        </a:spcBef>
        <a:buClr>
          <a:schemeClr val="accent3"/>
        </a:buClr>
        <a:buFontTx/>
        <a:buChar char="o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6294986" indent="-874304" algn="l" rtl="0" eaLnBrk="1" latinLnBrk="0" hangingPunct="1">
        <a:spcBef>
          <a:spcPts val="1415"/>
        </a:spcBef>
        <a:buClr>
          <a:schemeClr val="accent3"/>
        </a:buClr>
        <a:buChar char="•"/>
        <a:defRPr kumimoji="0" sz="6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344150" indent="-874304" algn="l" rtl="0" eaLnBrk="1" latinLnBrk="0" hangingPunct="1">
        <a:spcBef>
          <a:spcPts val="1415"/>
        </a:spcBef>
        <a:buClr>
          <a:schemeClr val="accent2"/>
        </a:buClr>
        <a:buChar char="•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8393314" indent="-874304" algn="l" rtl="0" eaLnBrk="1" latinLnBrk="0" hangingPunct="1">
        <a:spcBef>
          <a:spcPts val="1415"/>
        </a:spcBef>
        <a:buClr>
          <a:schemeClr val="accent1">
            <a:tint val="60000"/>
          </a:schemeClr>
        </a:buClr>
        <a:buChar char="•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9442478" indent="-874304" algn="l" rtl="0" eaLnBrk="1" latinLnBrk="0" hangingPunct="1">
        <a:spcBef>
          <a:spcPts val="1415"/>
        </a:spcBef>
        <a:buClr>
          <a:schemeClr val="accent2">
            <a:tint val="60000"/>
          </a:schemeClr>
        </a:buClr>
        <a:buChar char="•"/>
        <a:defRPr kumimoji="0"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4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3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8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0" Type="http://schemas.openxmlformats.org/officeDocument/2006/relationships/image" Target="../media/image7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11" Type="http://schemas.openxmlformats.org/officeDocument/2006/relationships/image" Target="../media/image15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4981" y="26836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INSTEK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GDS-1022 Oscilloscope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isplayReference.pn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81" y="11599069"/>
            <a:ext cx="12116608" cy="9144000"/>
          </a:xfrm>
          <a:prstGeom prst="rect">
            <a:avLst/>
          </a:prstGeom>
        </p:spPr>
      </p:pic>
      <p:pic>
        <p:nvPicPr>
          <p:cNvPr id="5" name="Picture 4" descr="panel_labelled_c.pn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81" y="22648069"/>
            <a:ext cx="14198756" cy="9144000"/>
          </a:xfrm>
          <a:prstGeom prst="rect">
            <a:avLst/>
          </a:prstGeom>
        </p:spPr>
      </p:pic>
      <p:pic>
        <p:nvPicPr>
          <p:cNvPr id="7" name="Picture 6" descr="inputs_bnc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6981" y="13427869"/>
            <a:ext cx="6084412" cy="4572000"/>
          </a:xfrm>
          <a:prstGeom prst="rect">
            <a:avLst/>
          </a:prstGeom>
        </p:spPr>
      </p:pic>
      <p:pic>
        <p:nvPicPr>
          <p:cNvPr id="8" name="Picture 7" descr="TurningOn.pn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9981" y="4588669"/>
            <a:ext cx="6867811" cy="4572000"/>
          </a:xfrm>
          <a:prstGeom prst="rect">
            <a:avLst/>
          </a:prstGeom>
        </p:spPr>
      </p:pic>
      <p:pic>
        <p:nvPicPr>
          <p:cNvPr id="9" name="Picture 8" descr="PluggedIn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381" y="4512469"/>
            <a:ext cx="6867811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6981" y="3674269"/>
            <a:ext cx="220218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46981" y="11446669"/>
            <a:ext cx="22021800" cy="967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46981" y="22267069"/>
            <a:ext cx="22021800" cy="1036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0969" y="9636789"/>
            <a:ext cx="133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اسیلوسکوپ </a:t>
            </a:r>
            <a:r>
              <a:rPr lang="en-US" sz="28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GDS-1022</a:t>
            </a:r>
            <a:r>
              <a:rPr lang="fa-IR" sz="3200" dirty="0" smtClean="0">
                <a:cs typeface="B Nazanin" panose="00000400000000000000" pitchFamily="2" charset="-78"/>
              </a:rPr>
              <a:t> یک اسیلوسکوپ 25 مگا هرتز می باشد که دارای دو کانال نمایش همزمان است.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73875" y="18600450"/>
            <a:ext cx="463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محل ورودی کانال های اسیلوسکوپ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0075" y="20310694"/>
            <a:ext cx="35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صفحه نمایش اسیلوسکوپ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85853" y="31918781"/>
            <a:ext cx="35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راهنمای دکمه های دستگاه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5781" y="854869"/>
            <a:ext cx="113538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0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تنظیمات افقی صفحه نمایش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35" name="Picture 34" descr="HorizontalMenuButton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181" y="3750469"/>
            <a:ext cx="2239347" cy="4572000"/>
          </a:xfrm>
          <a:prstGeom prst="rect">
            <a:avLst/>
          </a:prstGeom>
        </p:spPr>
      </p:pic>
      <p:pic>
        <p:nvPicPr>
          <p:cNvPr id="36" name="Picture 35" descr="XY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81" y="28972669"/>
            <a:ext cx="5353829" cy="4114800"/>
          </a:xfrm>
          <a:prstGeom prst="rect">
            <a:avLst/>
          </a:prstGeom>
        </p:spPr>
      </p:pic>
      <p:pic>
        <p:nvPicPr>
          <p:cNvPr id="38" name="Picture 37" descr="IMG_0528.jp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69" y="10532269"/>
            <a:ext cx="5475970" cy="4114800"/>
          </a:xfrm>
          <a:prstGeom prst="rect">
            <a:avLst/>
          </a:prstGeom>
        </p:spPr>
      </p:pic>
      <p:pic>
        <p:nvPicPr>
          <p:cNvPr id="39" name="Picture 38" descr="IMG_0530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70" y="15180469"/>
            <a:ext cx="5475970" cy="4114800"/>
          </a:xfrm>
          <a:prstGeom prst="rect">
            <a:avLst/>
          </a:prstGeom>
        </p:spPr>
      </p:pic>
      <p:pic>
        <p:nvPicPr>
          <p:cNvPr id="40" name="Picture 39" descr="IMG_0531.jpg"/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381" y="19371469"/>
            <a:ext cx="5475970" cy="4114800"/>
          </a:xfrm>
          <a:prstGeom prst="rect">
            <a:avLst/>
          </a:prstGeom>
        </p:spPr>
      </p:pic>
      <p:pic>
        <p:nvPicPr>
          <p:cNvPr id="41" name="Picture 40" descr="IMG_0547.jpg"/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017" y="24248269"/>
            <a:ext cx="5455228" cy="4114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639381" y="443626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حرکت دادن افقی شکل موج 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725678" y="5894487"/>
            <a:ext cx="3733800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563181" y="573166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فعال کردن منوی تنظیمات افقی 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563181" y="725566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تنظیم مقیاس افقی صفحه نمایش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5724981" y="47410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5724981" y="5960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5724981" y="75604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Brace 76"/>
          <p:cNvSpPr/>
          <p:nvPr/>
        </p:nvSpPr>
        <p:spPr>
          <a:xfrm>
            <a:off x="6809581" y="15180469"/>
            <a:ext cx="1295400" cy="8305800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019381" y="11218069"/>
            <a:ext cx="14962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نمایش یکباره شکل موج روی صفحه 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تنظیم پیش فرض دستگاه زمانی که :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10969"/>
              </p:ext>
            </p:extLst>
          </p:nvPr>
        </p:nvGraphicFramePr>
        <p:xfrm>
          <a:off x="9019381" y="12513469"/>
          <a:ext cx="6096000" cy="54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9" imgW="1841500" imgH="177800" progId="Equation.3">
                  <p:embed/>
                </p:oleObj>
              </mc:Choice>
              <mc:Fallback>
                <p:oleObj name="Equation" r:id="rId9" imgW="1841500" imgH="177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9381" y="12513469"/>
                        <a:ext cx="6096000" cy="545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8562181" y="17847469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نمایش شکل موج به صورت زوم شده</a:t>
            </a:r>
            <a:endParaRPr lang="en-US" sz="3200" u="sng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تنظیم پهنای مورد نظر برای زوم با استفاده از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 position Knob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و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TIME/DIV Knob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در حالت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.</a:t>
            </a:r>
          </a:p>
          <a:p>
            <a:pPr rtl="1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Zoom range :1ns~1ms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با انتخاب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 Zoom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، زوم انتخاب شده در حالت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نمایش داده می شود.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33581" y="24319766"/>
            <a:ext cx="1539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حرکت شکل موج از راست به چپ صفحه نمایش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در صورت انتخاب این مود، مقیاس افقی صفحه به صورت خودکار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250ms/div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انتخاب می شود.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تنظیم پیش فرض دستگاه زمانی که : 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  <a:p>
            <a:pPr algn="r" rtl="1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71605"/>
              </p:ext>
            </p:extLst>
          </p:nvPr>
        </p:nvGraphicFramePr>
        <p:xfrm>
          <a:off x="12219781" y="25848469"/>
          <a:ext cx="373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11" imgW="1459866" imgH="177723" progId="Equation.3">
                  <p:embed/>
                </p:oleObj>
              </mc:Choice>
              <mc:Fallback>
                <p:oleObj name="Equation" r:id="rId11" imgW="1459866" imgH="177723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9781" y="25848469"/>
                        <a:ext cx="373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12202254" y="26579929"/>
            <a:ext cx="4894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Trigger</a:t>
            </a:r>
            <a:r>
              <a:rPr lang="fa-IR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Auto mode only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eft Brace 87"/>
          <p:cNvSpPr/>
          <p:nvPr/>
        </p:nvSpPr>
        <p:spPr>
          <a:xfrm>
            <a:off x="10848181" y="25467469"/>
            <a:ext cx="1600200" cy="2133600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400381" y="29582269"/>
            <a:ext cx="1409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در نظر گرفتن کانال 1 به عنوان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 و کانال 2 به عنوان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توجه شود که در زمان استفاده از این مود، نمایش هر دو کانال باید فعال باشد.</a:t>
            </a:r>
          </a:p>
          <a:p>
            <a:pPr algn="r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 Nazanin" pitchFamily="2" charset="-78"/>
              </a:rPr>
              <a:t>با استفاده از این منو و اعمال دو سیگنال ورودی به کانال یک و دو می توان منحنی لیساژو را مشاهده نمود.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rot="5400000">
            <a:off x="11686381" y="6341269"/>
            <a:ext cx="2590800" cy="2133600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3581" y="14951869"/>
            <a:ext cx="23850600" cy="891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3581" y="10379869"/>
            <a:ext cx="238506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13581" y="24095869"/>
            <a:ext cx="238506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13581" y="28744069"/>
            <a:ext cx="238506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36"/>
          <a:stretch/>
        </p:blipFill>
        <p:spPr>
          <a:xfrm>
            <a:off x="1269841" y="2302669"/>
            <a:ext cx="8778240" cy="640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33581" y="4893470"/>
            <a:ext cx="1188720" cy="1856232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825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428581" y="778669"/>
            <a:ext cx="120396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0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تنظیمات عمودی صفحه نمایش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35" name="Picture 34" descr="ChannelButtons_circled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781" y="5198269"/>
            <a:ext cx="3371850" cy="1371600"/>
          </a:xfrm>
          <a:prstGeom prst="rect">
            <a:avLst/>
          </a:prstGeom>
        </p:spPr>
      </p:pic>
      <p:pic>
        <p:nvPicPr>
          <p:cNvPr id="37" name="Picture 36" descr="Coupling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1" y="11599069"/>
            <a:ext cx="5439641" cy="4114800"/>
          </a:xfrm>
          <a:prstGeom prst="rect">
            <a:avLst/>
          </a:prstGeom>
        </p:spPr>
      </p:pic>
      <p:pic>
        <p:nvPicPr>
          <p:cNvPr id="38" name="Picture 37" descr="InvertOn.jp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81" y="16247269"/>
            <a:ext cx="5439641" cy="4114800"/>
          </a:xfrm>
          <a:prstGeom prst="rect">
            <a:avLst/>
          </a:prstGeom>
        </p:spPr>
      </p:pic>
      <p:pic>
        <p:nvPicPr>
          <p:cNvPr id="40" name="Picture 39" descr="VerticalAdjustmentKnobs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9381" y="3598069"/>
            <a:ext cx="3017520" cy="1371600"/>
          </a:xfrm>
          <a:prstGeom prst="rect">
            <a:avLst/>
          </a:prstGeom>
        </p:spPr>
      </p:pic>
      <p:pic>
        <p:nvPicPr>
          <p:cNvPr id="42" name="Picture 41" descr="VOLTSDIVknobs.jpg"/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2181" y="9313069"/>
            <a:ext cx="2720529" cy="1371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020381" y="390286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حرکت دادن عمودی شکل موج (برای هر کانال جداگانه)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96581" y="5274469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فعال و غیر فعال کردن کانال 1 و 2</a:t>
            </a:r>
          </a:p>
          <a:p>
            <a:pPr algn="r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در وضعیت فعال، منوی تنظیمات کانال نیز فعال می شود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10781" y="977026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تنظیم مقیاس عمودی صفحه نمایش (برای هر کانال جداگانه)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9" name="Left Brace 48"/>
          <p:cNvSpPr/>
          <p:nvPr/>
        </p:nvSpPr>
        <p:spPr>
          <a:xfrm>
            <a:off x="11686381" y="3598069"/>
            <a:ext cx="838200" cy="7467600"/>
          </a:xfrm>
          <a:prstGeom prst="lef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182181" y="41314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105981" y="5960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496381" y="10151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267781" y="7865269"/>
            <a:ext cx="673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فعال کردن منوی عملیات ریاضی بین دو کانال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6200000" flipH="1">
            <a:off x="13934281" y="6531769"/>
            <a:ext cx="1524000" cy="83820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943181" y="1350406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انتخاب نوع کوپلینگ : 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،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AC Coupling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،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GND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24181" y="17923669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می توان انتخاب کرد که شکل موج نسبت به محور افقی معکوس شود یا نه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90781" y="20971669"/>
            <a:ext cx="1417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انتخاب سطح تضعیف پروب، که در صورت انتخاب هر کدام فقط مقیاس ولتاژ روی صفحه نمایش را تغییر می دهد. </a:t>
            </a:r>
          </a:p>
          <a:p>
            <a:pPr algn="just" rtl="1"/>
            <a:endParaRPr lang="fa-IR" sz="32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  <a:p>
            <a:pPr algn="just" rtl="1"/>
            <a:endParaRPr lang="fa-IR" sz="32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  <a:p>
            <a:pPr algn="just" rtl="1"/>
            <a:endParaRPr lang="fa-IR" sz="3200" dirty="0" smtClean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9400381" y="21962269"/>
          <a:ext cx="914400" cy="163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8" imgW="355446" imgH="634725" progId="Equation.3">
                  <p:embed/>
                </p:oleObj>
              </mc:Choice>
              <mc:Fallback>
                <p:oleObj name="Equation" r:id="rId8" imgW="355446" imgH="634725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381" y="21962269"/>
                        <a:ext cx="914400" cy="16328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 descr="ProbeAttenuation_times10.jpg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781" y="20743069"/>
            <a:ext cx="5455228" cy="411480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484981" y="11446669"/>
            <a:ext cx="23926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84981" y="16094869"/>
            <a:ext cx="239268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84981" y="20590669"/>
            <a:ext cx="239268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1439981" y="26762869"/>
            <a:ext cx="24384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439981" y="27372469"/>
            <a:ext cx="24384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Unit/Div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39981" y="27982069"/>
            <a:ext cx="24384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Possition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962981" y="26762869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عملیات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+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یا -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896181" y="27372469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تنظیم مقیاس نمایش نتیجه اندازه گیری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782381" y="25696069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u="sng" dirty="0" smtClean="0">
                <a:solidFill>
                  <a:srgbClr val="C00000"/>
                </a:solidFill>
                <a:cs typeface="B Nazanin" pitchFamily="2" charset="-78"/>
              </a:rPr>
              <a:t>تنظیمات مربوط به عملیات جمع و تفریق:</a:t>
            </a:r>
            <a:endParaRPr lang="en-US" sz="3200" u="sng" dirty="0" smtClean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15" name="Left Arrow 114"/>
          <p:cNvSpPr/>
          <p:nvPr/>
        </p:nvSpPr>
        <p:spPr>
          <a:xfrm>
            <a:off x="20068381" y="268390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210381" y="27905869"/>
            <a:ext cx="6677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کلیک کردن بر این دکمه و توسط دکمه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Knob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می توان موقعیت شکل موج حاصل عملیات ریاضی را جابجا کرد.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17" name="Left Arrow 116"/>
          <p:cNvSpPr/>
          <p:nvPr/>
        </p:nvSpPr>
        <p:spPr>
          <a:xfrm>
            <a:off x="20068381" y="275248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8" name="Left Arrow 117"/>
          <p:cNvSpPr/>
          <p:nvPr/>
        </p:nvSpPr>
        <p:spPr>
          <a:xfrm>
            <a:off x="20144581" y="280582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2981781" y="25238869"/>
            <a:ext cx="113538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9552781" y="26762869"/>
            <a:ext cx="2590799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552781" y="27428071"/>
            <a:ext cx="25908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552781" y="28113871"/>
            <a:ext cx="25908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37381" y="2676286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در این مود محور افقی فرکانس و محور عمودی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است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704181" y="2752486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یکی از دو کانال برای محاسبه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876381" y="2554366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u="sng" dirty="0" smtClean="0">
                <a:solidFill>
                  <a:srgbClr val="C00000"/>
                </a:solidFill>
                <a:cs typeface="B Nazanin" pitchFamily="2" charset="-78"/>
              </a:rPr>
              <a:t>تنظیمات مربوط به </a:t>
            </a:r>
            <a:r>
              <a:rPr lang="en-US" sz="3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FFT</a:t>
            </a:r>
            <a:r>
              <a:rPr lang="fa-IR" sz="3200" u="sng" dirty="0" smtClean="0">
                <a:solidFill>
                  <a:srgbClr val="C00000"/>
                </a:solidFill>
                <a:cs typeface="B Nazanin" pitchFamily="2" charset="-78"/>
              </a:rPr>
              <a:t>:</a:t>
            </a:r>
            <a:endParaRPr lang="en-US" sz="3200" u="sng" dirty="0" smtClean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552781" y="28820269"/>
            <a:ext cx="25908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552781" y="29506069"/>
            <a:ext cx="25908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Unit/Div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151981" y="29450467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تنظیم مقیاس عمودی نمایش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313781" y="2876466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جابه جا کردن موقعیت نمایش 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56981" y="2828686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پنجره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FFT</a:t>
            </a:r>
          </a:p>
        </p:txBody>
      </p:sp>
      <p:sp>
        <p:nvSpPr>
          <p:cNvPr id="148" name="Left Arrow 147"/>
          <p:cNvSpPr/>
          <p:nvPr/>
        </p:nvSpPr>
        <p:spPr>
          <a:xfrm>
            <a:off x="8257381" y="268390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9" name="Left Arrow 148"/>
          <p:cNvSpPr/>
          <p:nvPr/>
        </p:nvSpPr>
        <p:spPr>
          <a:xfrm>
            <a:off x="8333581" y="275248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0" name="Left Arrow 149"/>
          <p:cNvSpPr/>
          <p:nvPr/>
        </p:nvSpPr>
        <p:spPr>
          <a:xfrm>
            <a:off x="8333581" y="28210669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1" name="Left Arrow 150"/>
          <p:cNvSpPr/>
          <p:nvPr/>
        </p:nvSpPr>
        <p:spPr>
          <a:xfrm>
            <a:off x="8333581" y="28840867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2" name="Left Arrow 151"/>
          <p:cNvSpPr/>
          <p:nvPr/>
        </p:nvSpPr>
        <p:spPr>
          <a:xfrm>
            <a:off x="8409781" y="29526667"/>
            <a:ext cx="990600" cy="3810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84981" y="25238869"/>
            <a:ext cx="12192000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5115381" y="30496669"/>
            <a:ext cx="441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300" u="sng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پنجره های قابل انتخاب برای محاسبه </a:t>
            </a:r>
            <a:r>
              <a:rPr lang="en-US" sz="23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FFT</a:t>
            </a:r>
            <a:r>
              <a:rPr lang="fa-IR" sz="2300" u="sng" dirty="0" smtClean="0"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 :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971381" y="31106269"/>
            <a:ext cx="922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3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:good , Amplitude </a:t>
            </a:r>
            <a:r>
              <a:rPr lang="en-US" sz="23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Not good</a:t>
            </a:r>
          </a:p>
          <a:p>
            <a:pPr algn="r" rtl="1"/>
            <a:r>
              <a:rPr lang="fa-IR" sz="2300" dirty="0" smtClean="0">
                <a:solidFill>
                  <a:srgbClr val="00B050"/>
                </a:solidFill>
                <a:cs typeface="B Nazanin" pitchFamily="2" charset="-78"/>
              </a:rPr>
              <a:t>مناسب برای اندازه گیری فرکانس در شکل موجهای پریودیک</a:t>
            </a:r>
            <a:endParaRPr lang="en-US" sz="2300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47581" y="32706469"/>
            <a:ext cx="906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3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:very good , Amplitude </a:t>
            </a:r>
            <a:r>
              <a:rPr lang="en-US" sz="23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bad</a:t>
            </a:r>
          </a:p>
          <a:p>
            <a:pPr algn="r" rtl="1"/>
            <a:r>
              <a:rPr lang="fa-IR" sz="2300" dirty="0" smtClean="0">
                <a:solidFill>
                  <a:srgbClr val="00B050"/>
                </a:solidFill>
                <a:cs typeface="B Nazanin" pitchFamily="2" charset="-78"/>
              </a:rPr>
              <a:t>مناسب برای پدیده </a:t>
            </a:r>
            <a:r>
              <a:rPr lang="en-US" sz="2300" dirty="0" smtClean="0">
                <a:solidFill>
                  <a:srgbClr val="00B050"/>
                </a:solidFill>
                <a:cs typeface="B Nazanin" pitchFamily="2" charset="-78"/>
              </a:rPr>
              <a:t>single shot</a:t>
            </a:r>
            <a:r>
              <a:rPr lang="fa-IR" sz="2300" dirty="0" smtClean="0">
                <a:solidFill>
                  <a:srgbClr val="00B050"/>
                </a:solidFill>
                <a:cs typeface="B Nazanin" pitchFamily="2" charset="-78"/>
              </a:rPr>
              <a:t> (مثل این است که هیچ پنجره ای نداشته باشیم)</a:t>
            </a:r>
            <a:endParaRPr lang="en-US" sz="2300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895181" y="31868269"/>
            <a:ext cx="922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not good , Amplitude </a:t>
            </a:r>
            <a:r>
              <a:rPr lang="en-US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good</a:t>
            </a:r>
          </a:p>
          <a:p>
            <a:pPr algn="r" rtl="1"/>
            <a:r>
              <a:rPr lang="fa-IR" sz="2300" dirty="0" smtClean="0">
                <a:solidFill>
                  <a:srgbClr val="0070C0"/>
                </a:solidFill>
                <a:cs typeface="B Nazanin" pitchFamily="2" charset="-78"/>
              </a:rPr>
              <a:t>مناسب برای اندازه گیری دامنه در شکل موجهای پریودیک</a:t>
            </a:r>
            <a:endParaRPr lang="en-US" sz="23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71381" y="33697069"/>
            <a:ext cx="906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:bad , Amplitude </a:t>
            </a:r>
            <a:r>
              <a:rPr lang="en-US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Resoulation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very good</a:t>
            </a:r>
          </a:p>
          <a:p>
            <a:pPr algn="r" rtl="1"/>
            <a:r>
              <a:rPr lang="fa-IR" sz="2300" dirty="0" smtClean="0">
                <a:solidFill>
                  <a:srgbClr val="0070C0"/>
                </a:solidFill>
                <a:cs typeface="B Nazanin" pitchFamily="2" charset="-78"/>
              </a:rPr>
              <a:t>مناسب برای اندازه گیری دامنه در شکل موجهای پریودیک</a:t>
            </a:r>
            <a:endParaRPr lang="en-US" sz="23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399381" y="31182469"/>
            <a:ext cx="3200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Hanning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  FFT  Window</a:t>
            </a:r>
            <a:endParaRPr lang="en-US" sz="2300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475581" y="32096869"/>
            <a:ext cx="2819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B Nazanin" pitchFamily="2" charset="-78"/>
              </a:rPr>
              <a:t>Flattop  FFT  Window</a:t>
            </a:r>
            <a:endParaRPr lang="en-US" sz="2300" dirty="0">
              <a:solidFill>
                <a:srgbClr val="0070C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5981" y="32935069"/>
            <a:ext cx="342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Rectangular  FFT  Window</a:t>
            </a:r>
            <a:endParaRPr lang="en-US" sz="2300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942181" y="33697069"/>
            <a:ext cx="3200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B Nazanin" pitchFamily="2" charset="-78"/>
              </a:rPr>
              <a:t>Blackman  FFT  Window</a:t>
            </a:r>
            <a:endParaRPr lang="en-US" sz="2300" dirty="0">
              <a:solidFill>
                <a:srgbClr val="0070C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4599781" y="31182469"/>
            <a:ext cx="990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4" name="Right Arrow 163"/>
          <p:cNvSpPr/>
          <p:nvPr/>
        </p:nvSpPr>
        <p:spPr>
          <a:xfrm>
            <a:off x="4599781" y="32020669"/>
            <a:ext cx="990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5" name="Right Arrow 164"/>
          <p:cNvSpPr/>
          <p:nvPr/>
        </p:nvSpPr>
        <p:spPr>
          <a:xfrm>
            <a:off x="4599781" y="32858869"/>
            <a:ext cx="990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6" name="Right Arrow 165"/>
          <p:cNvSpPr/>
          <p:nvPr/>
        </p:nvSpPr>
        <p:spPr>
          <a:xfrm>
            <a:off x="4523581" y="33849469"/>
            <a:ext cx="990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68" name="Curved Connector 167"/>
          <p:cNvCxnSpPr/>
          <p:nvPr/>
        </p:nvCxnSpPr>
        <p:spPr>
          <a:xfrm>
            <a:off x="12143581" y="28484929"/>
            <a:ext cx="3505200" cy="2133600"/>
          </a:xfrm>
          <a:prstGeom prst="curvedConnector3">
            <a:avLst>
              <a:gd name="adj1" fmla="val 1192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36"/>
          <a:stretch/>
        </p:blipFill>
        <p:spPr>
          <a:xfrm>
            <a:off x="1269841" y="3521869"/>
            <a:ext cx="8778240" cy="6400800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837112" y="5291138"/>
            <a:ext cx="2819400" cy="2743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800181" y="5541169"/>
            <a:ext cx="3886200" cy="685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8581" y="778669"/>
            <a:ext cx="120396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0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تنظیمات مربوط به تریگر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64" name="Picture 63" descr="TriggerMenuButton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581" y="4283869"/>
            <a:ext cx="2235967" cy="54864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782381" y="527446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تنظیم سطح تریگر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6791781" y="5579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6715581" y="7103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6639381" y="82462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6715581" y="9160669"/>
            <a:ext cx="685800" cy="1588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782381" y="67984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فعال کردن منوی مربوط به تنظیمات تریگر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087181" y="7408069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فعال کردن مود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Single Trigger</a:t>
            </a:r>
          </a:p>
          <a:p>
            <a:pPr algn="r" rtl="1"/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(انجام یکبار تریگرینگ و ثبت سیگنال و توقف تا اینکه دوباره این دکمه فشرده شود)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087181" y="8932069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حصول سیگنال ورودی یکبار بدون در نظر گرفتن شرایط تریگر در زمان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71981" y="1037986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محل اعمال سیگنال خارجی برای تریگر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76" name="Picture 75" descr="TriggerSource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81" y="13275469"/>
            <a:ext cx="5460324" cy="4114800"/>
          </a:xfrm>
          <a:prstGeom prst="rect">
            <a:avLst/>
          </a:prstGeom>
        </p:spPr>
      </p:pic>
      <p:pic>
        <p:nvPicPr>
          <p:cNvPr id="78" name="Picture 77" descr="Slope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81" y="19828669"/>
            <a:ext cx="5481165" cy="41148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790781" y="1144666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انتخاب نوع تریگرینگ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00381" y="12208669"/>
            <a:ext cx="192293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00381" y="12818269"/>
            <a:ext cx="192293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400381" y="13427869"/>
            <a:ext cx="192293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Pulse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753181" y="135040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انجام تریگر در زمانی که پهنای باند سیگنال با تنظیمات تریگر یکی شود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448381" y="12132469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انجام ترگر در زمان عبور سیگنال از یک سطح آستانه ( حساس به لبه بالارونده و پایین رونده)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600781" y="12818269"/>
            <a:ext cx="1097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استخراج یک پالس سنکرون از یک سیگنال با فرمت تصویری و تریگر در یک خط ویژه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400381" y="14875669"/>
            <a:ext cx="19812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CH1/CH2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00381" y="15450435"/>
            <a:ext cx="19812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400381" y="16060035"/>
            <a:ext cx="19812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247981" y="141136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انتخاب منبع تریگر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600781" y="14723269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منبع تریگر، سیگنال کانال 1(2) انتخاب می شود.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600781" y="15409069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منبع تریگر، سیگنال برق شهر انتخاب می شود.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2676981" y="16018669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منبع تریگر، سیگنال خارجی اعمال شده به ترمینال </a:t>
            </a:r>
            <a:r>
              <a:rPr lang="en-US" sz="3000" dirty="0" smtClean="0">
                <a:cs typeface="B Nazanin" pitchFamily="2" charset="-78"/>
              </a:rPr>
              <a:t>EXT TRIG</a:t>
            </a:r>
            <a:r>
              <a:rPr lang="fa-IR" sz="30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انتخاب می شود.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324181" y="1716166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انتخاب مود تریگرینگ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552781" y="18380869"/>
            <a:ext cx="19812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52781" y="17771269"/>
            <a:ext cx="19812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524581" y="17695069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بدون توجه به شرایط تریگرینگ، تریگر به صورت خودکار انجام می شود.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134181" y="183808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انجام تریگرینگ و بدست آوردن سیگنال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11686381" y="122848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11686381" y="129706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11686381" y="135802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11686381" y="148756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11686381" y="155614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>
            <a:off x="11686381" y="161710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11686381" y="178474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11686381" y="18533269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Brace 108"/>
          <p:cNvSpPr/>
          <p:nvPr/>
        </p:nvSpPr>
        <p:spPr>
          <a:xfrm>
            <a:off x="7876381" y="11675269"/>
            <a:ext cx="990600" cy="2362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Left Brace 109"/>
          <p:cNvSpPr/>
          <p:nvPr/>
        </p:nvSpPr>
        <p:spPr>
          <a:xfrm>
            <a:off x="7800181" y="14189869"/>
            <a:ext cx="1066800" cy="2514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Left Brace 110"/>
          <p:cNvSpPr/>
          <p:nvPr/>
        </p:nvSpPr>
        <p:spPr>
          <a:xfrm>
            <a:off x="8028781" y="17161669"/>
            <a:ext cx="762000" cy="2133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Curved Connector 112"/>
          <p:cNvCxnSpPr/>
          <p:nvPr/>
        </p:nvCxnSpPr>
        <p:spPr>
          <a:xfrm flipV="1">
            <a:off x="6428581" y="13275469"/>
            <a:ext cx="1524000" cy="6858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/>
          <p:nvPr/>
        </p:nvCxnSpPr>
        <p:spPr>
          <a:xfrm>
            <a:off x="6276181" y="14647069"/>
            <a:ext cx="1524000" cy="10668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/>
          <p:nvPr/>
        </p:nvCxnSpPr>
        <p:spPr>
          <a:xfrm>
            <a:off x="6352381" y="16475869"/>
            <a:ext cx="1600200" cy="13716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/>
          <p:nvPr/>
        </p:nvCxnSpPr>
        <p:spPr>
          <a:xfrm rot="5400000">
            <a:off x="2809081" y="17352169"/>
            <a:ext cx="3733800" cy="10668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4810581" y="2508646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تنظیمات در وضعیت انتخاب نوع تریگر به صورت </a:t>
            </a:r>
            <a:r>
              <a:rPr lang="en-US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 :</a:t>
            </a:r>
            <a:endParaRPr lang="en-US" sz="3200" u="sng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0754181" y="27143869"/>
            <a:ext cx="26670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Slope/Coupling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754181" y="26534269"/>
            <a:ext cx="26670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754181" y="25924669"/>
            <a:ext cx="26670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6029781" y="2584846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منبع تریگر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905581" y="2653426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مود تریگر در وضعیت نرمال یا اتوماتیک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753181" y="2714386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فعال کردن تنظیمات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و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</a:p>
        </p:txBody>
      </p:sp>
      <p:sp>
        <p:nvSpPr>
          <p:cNvPr id="127" name="Left Arrow 126"/>
          <p:cNvSpPr/>
          <p:nvPr/>
        </p:nvSpPr>
        <p:spPr>
          <a:xfrm>
            <a:off x="19839781" y="260770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eft Arrow 127"/>
          <p:cNvSpPr/>
          <p:nvPr/>
        </p:nvSpPr>
        <p:spPr>
          <a:xfrm>
            <a:off x="19915981" y="266866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Left Arrow 128"/>
          <p:cNvSpPr/>
          <p:nvPr/>
        </p:nvSpPr>
        <p:spPr>
          <a:xfrm>
            <a:off x="19915981" y="272962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057981" y="24781669"/>
            <a:ext cx="11353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9095581" y="20209669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اینکه با لبه بالارونده تریگر انجام شود یا با لبه پایین رونده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32" name="Right Arrow 131"/>
          <p:cNvSpPr/>
          <p:nvPr/>
        </p:nvSpPr>
        <p:spPr>
          <a:xfrm>
            <a:off x="6657181" y="20285869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9476581" y="209716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اینکه کوپلینگ تریگر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باشد یا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DC</a:t>
            </a:r>
          </a:p>
        </p:txBody>
      </p:sp>
      <p:sp>
        <p:nvSpPr>
          <p:cNvPr id="134" name="Right Arrow 133"/>
          <p:cNvSpPr/>
          <p:nvPr/>
        </p:nvSpPr>
        <p:spPr>
          <a:xfrm>
            <a:off x="6657181" y="20895469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/>
          <p:cNvSpPr/>
          <p:nvPr/>
        </p:nvSpPr>
        <p:spPr>
          <a:xfrm>
            <a:off x="6733381" y="21657469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>
            <a:off x="6733381" y="22267069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>
            <a:off x="6733381" y="22876669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9476581" y="21733669"/>
            <a:ext cx="1333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مود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Frequency Rejection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خاموش،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اعمال فیلتر پایین گذر،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اعمال فیلتر بالاگذر)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9705181" y="22343269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اینکه حذف نویز فعال باشد یا غیر فعال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476581" y="2295286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برگشت به منوی قبلی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84981" y="11218069"/>
            <a:ext cx="24003000" cy="131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4523581" y="2508646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در وضعیت انتخاب نوع تریگر به صورت </a:t>
            </a:r>
            <a:r>
              <a:rPr lang="en-US" sz="3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 :</a:t>
            </a:r>
            <a:endParaRPr lang="en-US" sz="3200" u="sng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095580" y="30801469"/>
            <a:ext cx="3124201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171781" y="29582269"/>
            <a:ext cx="2982192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Polarity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095581" y="27067669"/>
            <a:ext cx="30480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095581" y="26305669"/>
            <a:ext cx="30480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523581" y="2630566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منبع تریگر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475581" y="26991469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استاندارد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endParaRPr lang="fa-IR" sz="3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rtl="1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           NTSC, PAL, SECAM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770981" y="29658469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پلاریته سیگنال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endParaRPr lang="fa-IR" sz="3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rtl="1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Range: Positive, Negative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999581" y="27982069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National Television System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Committe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99581" y="28439269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Phase Alternative by Line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999581" y="28896469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Sequential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Couleur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 Memoire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Left Brace 154"/>
          <p:cNvSpPr/>
          <p:nvPr/>
        </p:nvSpPr>
        <p:spPr>
          <a:xfrm>
            <a:off x="2618581" y="27982069"/>
            <a:ext cx="533400" cy="1371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6" name="TextBox 155"/>
          <p:cNvSpPr txBox="1"/>
          <p:nvPr/>
        </p:nvSpPr>
        <p:spPr>
          <a:xfrm>
            <a:off x="256381" y="3082206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خط میدان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با استفاده از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Knob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j-cs"/>
              </a:rPr>
              <a:t> </a:t>
            </a:r>
          </a:p>
        </p:txBody>
      </p:sp>
      <p:sp>
        <p:nvSpPr>
          <p:cNvPr id="157" name="Left Arrow 156"/>
          <p:cNvSpPr/>
          <p:nvPr/>
        </p:nvSpPr>
        <p:spPr>
          <a:xfrm>
            <a:off x="8181181" y="264580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Left Arrow 157"/>
          <p:cNvSpPr/>
          <p:nvPr/>
        </p:nvSpPr>
        <p:spPr>
          <a:xfrm>
            <a:off x="8181181" y="271438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Left Arrow 158"/>
          <p:cNvSpPr/>
          <p:nvPr/>
        </p:nvSpPr>
        <p:spPr>
          <a:xfrm>
            <a:off x="8333581" y="297346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Left Arrow 159"/>
          <p:cNvSpPr/>
          <p:nvPr/>
        </p:nvSpPr>
        <p:spPr>
          <a:xfrm>
            <a:off x="8333581" y="30974467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84981" y="24781669"/>
            <a:ext cx="12039600" cy="693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15801181" y="2859166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در وضعیت انتخاب نوع تریگر به صورت </a:t>
            </a:r>
            <a:r>
              <a:rPr lang="en-US" sz="3000" u="sng" dirty="0" smtClean="0">
                <a:solidFill>
                  <a:srgbClr val="7030A0"/>
                </a:solidFill>
                <a:latin typeface="Times New Roman" pitchFamily="18" charset="0"/>
                <a:cs typeface="B Nazanin" pitchFamily="2" charset="-78"/>
              </a:rPr>
              <a:t>Pulse</a:t>
            </a:r>
            <a:r>
              <a:rPr lang="fa-IR" sz="3200" u="sng" dirty="0" smtClean="0">
                <a:solidFill>
                  <a:srgbClr val="7030A0"/>
                </a:solidFill>
                <a:cs typeface="B Nazanin" pitchFamily="2" charset="-78"/>
              </a:rPr>
              <a:t> :</a:t>
            </a:r>
            <a:endParaRPr lang="en-US" sz="3200" u="sng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0830381" y="29677579"/>
            <a:ext cx="3276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0830381" y="30369092"/>
            <a:ext cx="3276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0830381" y="31054892"/>
            <a:ext cx="3276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0830381" y="32457271"/>
            <a:ext cx="3276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Slope/Coupling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5877381" y="2973466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منبع تریگر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2219781" y="30420469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مود تریگر در وضعیت نرمال یا اتوماتیک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3362781" y="3095387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شرایط پالس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و در این وضعیت با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Knob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پهنای پالس را انتخاب می کنیم.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829381" y="3240166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فعال کردن تنظیمات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و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</a:p>
        </p:txBody>
      </p:sp>
      <p:sp>
        <p:nvSpPr>
          <p:cNvPr id="185" name="Left Arrow 184"/>
          <p:cNvSpPr/>
          <p:nvPr/>
        </p:nvSpPr>
        <p:spPr>
          <a:xfrm>
            <a:off x="19992181" y="298108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Left Arrow 185"/>
          <p:cNvSpPr/>
          <p:nvPr/>
        </p:nvSpPr>
        <p:spPr>
          <a:xfrm>
            <a:off x="19992181" y="304204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Left Arrow 186"/>
          <p:cNvSpPr/>
          <p:nvPr/>
        </p:nvSpPr>
        <p:spPr>
          <a:xfrm>
            <a:off x="19992181" y="310300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eft Arrow 187"/>
          <p:cNvSpPr/>
          <p:nvPr/>
        </p:nvSpPr>
        <p:spPr>
          <a:xfrm>
            <a:off x="20068381" y="32477869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2981781" y="28134469"/>
            <a:ext cx="11430000" cy="556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36"/>
          <a:stretch/>
        </p:blipFill>
        <p:spPr>
          <a:xfrm>
            <a:off x="2974022" y="3293269"/>
            <a:ext cx="8778240" cy="6400800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10162381" y="5274469"/>
            <a:ext cx="990600" cy="2590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1229181" y="6811744"/>
            <a:ext cx="2895600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0818812" y="8571667"/>
            <a:ext cx="2209800" cy="1828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9781" y="854869"/>
            <a:ext cx="86868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5000" b="1" dirty="0" smtClean="0">
                <a:solidFill>
                  <a:srgbClr val="C00000"/>
                </a:solidFill>
                <a:latin typeface="Times New Roman" pitchFamily="18" charset="0"/>
                <a:cs typeface="B Nazanin" panose="00000400000000000000" pitchFamily="2" charset="-78"/>
              </a:rPr>
              <a:t>دکمه های عملکردی دستگاه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Picture 5" descr="CursorButton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81" y="5198269"/>
            <a:ext cx="7136780" cy="274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4886781" y="4360069"/>
            <a:ext cx="2362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6677481" y="5083969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7287081" y="4474369"/>
            <a:ext cx="2286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9115881" y="5083969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9840575" y="4588669"/>
            <a:ext cx="2437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5306675" y="8360569"/>
            <a:ext cx="1599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906875" y="782637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364075" y="8588375"/>
            <a:ext cx="22860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9954875" y="8664575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9116675" y="8054975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39181" y="2683669"/>
            <a:ext cx="18288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Acquire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8381" y="3979069"/>
            <a:ext cx="17526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86981" y="8474869"/>
            <a:ext cx="18288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981" y="9922669"/>
            <a:ext cx="2438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rmAutofit lnSpcReduction="10000"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Save/Recall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29981" y="2759869"/>
            <a:ext cx="1676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Utility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86781" y="9465469"/>
            <a:ext cx="1676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Cursor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72981" y="3902869"/>
            <a:ext cx="16002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rmAutofit lnSpcReduction="10000"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44581" y="2759869"/>
            <a:ext cx="17526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Autoset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49181" y="8779669"/>
            <a:ext cx="2209800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rmAutofit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Hardcopy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96981" y="10075069"/>
            <a:ext cx="2438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rmAutofit lnSpcReduction="10000"/>
          </a:bodyPr>
          <a:lstStyle/>
          <a:p>
            <a:pPr algn="ctr" rtl="1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Run/Stops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600781" y="10989469"/>
            <a:ext cx="110490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601780" y="11370469"/>
            <a:ext cx="2286001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72381" y="11370469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در این مود، راهنمای دستگاه فعال می شود.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19687381" y="114466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Rounded Rectangle 37"/>
          <p:cNvSpPr/>
          <p:nvPr/>
        </p:nvSpPr>
        <p:spPr>
          <a:xfrm>
            <a:off x="12524581" y="13199269"/>
            <a:ext cx="112776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677980" y="13504069"/>
            <a:ext cx="2133601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Autoset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19763580" y="135802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TextBox 40"/>
          <p:cNvSpPr txBox="1"/>
          <p:nvPr/>
        </p:nvSpPr>
        <p:spPr>
          <a:xfrm>
            <a:off x="12981782" y="1347603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در این مود، تنظیمات دستگاه به طور اتوماتیک انجام می شود و تا 5 ثانیه در منوی کنار دکمه های عملکردی دستگاه،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Undo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Autoset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فعال می شود که می توانید توسط آن به تنظیمات قبلی برگردید.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18381" y="10989469"/>
            <a:ext cx="11049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247981" y="11446669"/>
            <a:ext cx="2286000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eft Arrow 43"/>
          <p:cNvSpPr/>
          <p:nvPr/>
        </p:nvSpPr>
        <p:spPr>
          <a:xfrm>
            <a:off x="8333581" y="115228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5" name="Rounded Rectangle 44"/>
          <p:cNvSpPr/>
          <p:nvPr/>
        </p:nvSpPr>
        <p:spPr>
          <a:xfrm>
            <a:off x="1018381" y="13199269"/>
            <a:ext cx="111252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552781" y="13656469"/>
            <a:ext cx="22860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Run/Stops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eft Arrow 46"/>
          <p:cNvSpPr/>
          <p:nvPr/>
        </p:nvSpPr>
        <p:spPr>
          <a:xfrm>
            <a:off x="8638382" y="137326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1551781" y="13656469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در وضعیت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Run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، با توجه به شرایط تریگر سیگنال ورودی به طور پیوسته آپدیت می شود. و در وضعیت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Stop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، تریگرینگ متوقف می شود و آخرین شکل موج نمایش داده می شود.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9381" y="11294269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فعال کردن این منو، یکسری از پارامترهای سیگنال ورودی به طور اتوماتیک اندازه گیری شده و بر روی صفحه نمایش نشان داده می شود.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9781" y="16018669"/>
            <a:ext cx="236220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0830380" y="16475869"/>
            <a:ext cx="2438401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Acquire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eft Arrow 51"/>
          <p:cNvSpPr/>
          <p:nvPr/>
        </p:nvSpPr>
        <p:spPr>
          <a:xfrm>
            <a:off x="19915980" y="165520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3" name="TextBox 52"/>
          <p:cNvSpPr txBox="1"/>
          <p:nvPr/>
        </p:nvSpPr>
        <p:spPr>
          <a:xfrm>
            <a:off x="3685381" y="16475869"/>
            <a:ext cx="159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برای پردازش های داخلی، سیگنال آنالوگ ورودی را به دیجیتال تبدیل می کند و مودهای زیر قابل انتخاب است :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982781" y="17665552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982781" y="18327778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982781" y="18966895"/>
            <a:ext cx="2514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 </a:t>
            </a:r>
          </a:p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Detect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067381" y="17618869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تمام دیتاها برای کشیدن شکل موج استفاده می شود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8381" y="18380869"/>
            <a:ext cx="192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چند داده برای رسم برای شکل موج میانگین گیری می شود. این مود برای حذف نویز در نمایش، سودمند است.تعداد میانگین گیری قابل انتخاب است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56781" y="19219069"/>
            <a:ext cx="167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فقط جفت مقادیر حداقل و حداکثر بازه استفاده می شود.این مود برای بدست آوردن اشکالات غیر نرمال سیگنال استفاده می شود.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0" name="Left Arrow 59"/>
          <p:cNvSpPr/>
          <p:nvPr/>
        </p:nvSpPr>
        <p:spPr>
          <a:xfrm>
            <a:off x="20373181" y="177712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1" name="Left Arrow 60"/>
          <p:cNvSpPr/>
          <p:nvPr/>
        </p:nvSpPr>
        <p:spPr>
          <a:xfrm>
            <a:off x="20373181" y="184570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2" name="Left Arrow 61"/>
          <p:cNvSpPr/>
          <p:nvPr/>
        </p:nvSpPr>
        <p:spPr>
          <a:xfrm>
            <a:off x="20373181" y="192952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3" name="TextBox 62"/>
          <p:cNvSpPr txBox="1"/>
          <p:nvPr/>
        </p:nvSpPr>
        <p:spPr>
          <a:xfrm>
            <a:off x="20982781" y="20112871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Rate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eft Arrow 63"/>
          <p:cNvSpPr/>
          <p:nvPr/>
        </p:nvSpPr>
        <p:spPr>
          <a:xfrm>
            <a:off x="20373181" y="202096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TextBox 64"/>
          <p:cNvSpPr txBox="1"/>
          <p:nvPr/>
        </p:nvSpPr>
        <p:spPr>
          <a:xfrm>
            <a:off x="14581981" y="199810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تعیین نرخ نمونه برداری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89781" y="21276469"/>
            <a:ext cx="23622000" cy="723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0754181" y="21581269"/>
            <a:ext cx="22098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eft Arrow 67"/>
          <p:cNvSpPr/>
          <p:nvPr/>
        </p:nvSpPr>
        <p:spPr>
          <a:xfrm>
            <a:off x="19839781" y="216574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TextBox 68"/>
          <p:cNvSpPr txBox="1"/>
          <p:nvPr/>
        </p:nvSpPr>
        <p:spPr>
          <a:xfrm>
            <a:off x="15496381" y="2158126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تنظیمات مربوط به نمایش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73181" y="22495669"/>
            <a:ext cx="31242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(Dots/Vectors)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70781" y="22495669"/>
            <a:ext cx="1714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نوع رسم سیگنال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( نمایش بر اساس نقاط / نمایش بر اساس نقاط به هم وصل شده یا خطوط)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373181" y="23758804"/>
            <a:ext cx="31242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Accumulate (on/off)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73181" y="24958894"/>
            <a:ext cx="3124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Refresh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373181" y="25696069"/>
            <a:ext cx="3124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Contrast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373181" y="26357044"/>
            <a:ext cx="3124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Full/Cross/Frame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eft Arrow 75"/>
          <p:cNvSpPr/>
          <p:nvPr/>
        </p:nvSpPr>
        <p:spPr>
          <a:xfrm>
            <a:off x="19458781" y="228766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Left Arrow 76"/>
          <p:cNvSpPr/>
          <p:nvPr/>
        </p:nvSpPr>
        <p:spPr>
          <a:xfrm>
            <a:off x="19458781" y="2409586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Left Arrow 77"/>
          <p:cNvSpPr/>
          <p:nvPr/>
        </p:nvSpPr>
        <p:spPr>
          <a:xfrm>
            <a:off x="19382581" y="25823644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Left Arrow 78"/>
          <p:cNvSpPr/>
          <p:nvPr/>
        </p:nvSpPr>
        <p:spPr>
          <a:xfrm>
            <a:off x="19458781" y="26560819"/>
            <a:ext cx="5334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TextBox 79"/>
          <p:cNvSpPr txBox="1"/>
          <p:nvPr/>
        </p:nvSpPr>
        <p:spPr>
          <a:xfrm>
            <a:off x="2694781" y="23791069"/>
            <a:ext cx="1645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در زمان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on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بودن ثبت پیوسته سیگنال انجام می شود و اگر سیگنال تغییر کند، باید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off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شود یا توسط دکمه بعدی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refresh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داده شود تا سیگنال جدید نمایش داده شود.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18581" y="25619869"/>
            <a:ext cx="164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انتخاب این حالت، با استفاده از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variable knob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می توان کنتراست را کم و زیاد کرد.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70981" y="26305669"/>
            <a:ext cx="1638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انتخاب نوع درجه بندی صفحه، </a:t>
            </a:r>
          </a:p>
          <a:p>
            <a:pPr algn="just" rt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Full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محورها و خطوط نمایش داده می شود</a:t>
            </a:r>
          </a:p>
          <a:p>
            <a:pPr algn="just" rt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Cross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فقط محورها نمایش داده می شود</a:t>
            </a:r>
          </a:p>
          <a:p>
            <a:pPr algn="just" rt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Frame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: نه محورها و نه خطوط نمایش داده نمی شوند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094581" y="28667869"/>
            <a:ext cx="232410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1439981" y="28820269"/>
            <a:ext cx="1981200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rnd">
            <a:solidFill>
              <a:schemeClr val="bg2">
                <a:lumMod val="75000"/>
              </a:schemeClr>
            </a:solidFill>
            <a:beve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 extrusionH="76200" contourW="12700" prstMaterial="matte">
            <a:bevelT w="101600" prst="riblet"/>
            <a:bevelB w="101600" prst="riblet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 wrap="square" rtlCol="0" anchor="ctr" anchorCtr="0">
            <a:noAutofit/>
          </a:bodyPr>
          <a:lstStyle/>
          <a:p>
            <a:pPr algn="ctr" rtl="1"/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Cursor</a:t>
            </a:r>
            <a:endParaRPr lang="en-US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eft Arrow 120"/>
          <p:cNvSpPr/>
          <p:nvPr/>
        </p:nvSpPr>
        <p:spPr>
          <a:xfrm>
            <a:off x="20373181" y="289726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2" name="TextBox 121"/>
          <p:cNvSpPr txBox="1"/>
          <p:nvPr/>
        </p:nvSpPr>
        <p:spPr>
          <a:xfrm>
            <a:off x="20677981" y="29887069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677981" y="30574179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X1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677981" y="31224945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X2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0677981" y="31868269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X1X2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677981" y="32533471"/>
            <a:ext cx="2514600" cy="5539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X1            X2</a:t>
            </a:r>
            <a:endParaRPr lang="en-US" sz="3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Left Arrow 126"/>
          <p:cNvSpPr/>
          <p:nvPr/>
        </p:nvSpPr>
        <p:spPr>
          <a:xfrm>
            <a:off x="19534981" y="300394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8" name="Left Arrow 127"/>
          <p:cNvSpPr/>
          <p:nvPr/>
        </p:nvSpPr>
        <p:spPr>
          <a:xfrm>
            <a:off x="19534981" y="308014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9" name="Left Arrow 128"/>
          <p:cNvSpPr/>
          <p:nvPr/>
        </p:nvSpPr>
        <p:spPr>
          <a:xfrm>
            <a:off x="19611181" y="313348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0" name="Left Arrow 129"/>
          <p:cNvSpPr/>
          <p:nvPr/>
        </p:nvSpPr>
        <p:spPr>
          <a:xfrm>
            <a:off x="19611181" y="320206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1" name="Left Arrow 130"/>
          <p:cNvSpPr/>
          <p:nvPr/>
        </p:nvSpPr>
        <p:spPr>
          <a:xfrm>
            <a:off x="19611181" y="32706469"/>
            <a:ext cx="7620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2" name="Elbow Connector 131"/>
          <p:cNvCxnSpPr/>
          <p:nvPr/>
        </p:nvCxnSpPr>
        <p:spPr>
          <a:xfrm>
            <a:off x="21592381" y="32706469"/>
            <a:ext cx="609600" cy="1588"/>
          </a:xfrm>
          <a:prstGeom prst="bentConnector3">
            <a:avLst>
              <a:gd name="adj1" fmla="val 86207"/>
            </a:avLst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142581" y="28896469"/>
            <a:ext cx="159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فعال کردن این منو، برای توجه بیشتر می توان به صورت عمودی یا افقی بر روی محدوده مورد نظر کرسر گذاشت.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952581" y="29658469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منبع سیگنال مورد نظر برای کرسر گذاری را می توان انتخاب کرد.</a:t>
            </a:r>
          </a:p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کانال1/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کانال 2/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نتیجه عملیات ریاضی دو کانال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885781" y="30649069"/>
            <a:ext cx="1257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فعال کردن این منو و با استفاده از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variable knob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موقعیت کرسر سمت چپ قابل تغییر است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390981" y="3263026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تغییر وضعیت کرسر از عمودی به افقی و برعکس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18981" y="31258669"/>
            <a:ext cx="1363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فعال کردن این منو و با استفاده از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variable kno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b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موقعیت کرسر سمت راست قابل تغییر است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18981" y="31944469"/>
            <a:ext cx="1363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با فعال کردن این منو و با استفاده از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variable knob</a:t>
            </a:r>
            <a:r>
              <a:rPr lang="fa-IR" sz="30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B Nazanin" pitchFamily="2" charset="-78"/>
              </a:rPr>
              <a:t>موقعیت هر دو کرسر همزمان قابل تغییر است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36"/>
          <a:stretch/>
        </p:blipFill>
        <p:spPr>
          <a:xfrm>
            <a:off x="2974022" y="3064669"/>
            <a:ext cx="87782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31843" y="3611343"/>
            <a:ext cx="2759138" cy="15869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22643" y="4855369"/>
            <a:ext cx="50292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1820</TotalTime>
  <Words>1317</Words>
  <Application>Microsoft Office PowerPoint</Application>
  <PresentationFormat>Custom</PresentationFormat>
  <Paragraphs>182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 Nazanin</vt:lpstr>
      <vt:lpstr>Franklin Gothic Book</vt:lpstr>
      <vt:lpstr>Perpetua</vt:lpstr>
      <vt:lpstr>Tahoma</vt:lpstr>
      <vt:lpstr>Times New Roman</vt:lpstr>
      <vt:lpstr>Wingdings 2</vt:lpstr>
      <vt:lpstr>Equity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khaleghian</dc:creator>
  <cp:lastModifiedBy>Manzuri</cp:lastModifiedBy>
  <cp:revision>533</cp:revision>
  <dcterms:created xsi:type="dcterms:W3CDTF">2015-02-13T10:20:12Z</dcterms:created>
  <dcterms:modified xsi:type="dcterms:W3CDTF">2020-02-07T19:15:28Z</dcterms:modified>
</cp:coreProperties>
</file>